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0" d="100"/>
          <a:sy n="90" d="100"/>
        </p:scale>
        <p:origin x="39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Hair Rendering with Mitsuba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Michael Wan, Quan Huynh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073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onsolas" panose="020B0609020204030204" pitchFamily="49" charset="0"/>
              </a:rPr>
              <a:t>Background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Based on Stephen </a:t>
            </a:r>
            <a:r>
              <a:rPr lang="en-US" dirty="0" err="1" smtClean="0"/>
              <a:t>Marschner’s</a:t>
            </a:r>
            <a:r>
              <a:rPr lang="en-US" dirty="0" smtClean="0"/>
              <a:t> and Eugene </a:t>
            </a:r>
            <a:r>
              <a:rPr lang="en-US" dirty="0" err="1" smtClean="0"/>
              <a:t>d’Eon’s</a:t>
            </a:r>
            <a:r>
              <a:rPr lang="en-US" dirty="0" smtClean="0"/>
              <a:t> scattering models</a:t>
            </a:r>
          </a:p>
          <a:p>
            <a:pPr lvl="1"/>
            <a:r>
              <a:rPr lang="en-US" dirty="0" smtClean="0"/>
              <a:t>Longitudinal scattering and azimuthal scattering</a:t>
            </a:r>
          </a:p>
          <a:p>
            <a:r>
              <a:rPr lang="en-US" dirty="0" smtClean="0"/>
              <a:t>Created custom BSDF class in Mitsuba Renderer, a physically-based renderer</a:t>
            </a:r>
          </a:p>
        </p:txBody>
      </p:sp>
    </p:spTree>
    <p:extLst>
      <p:ext uri="{BB962C8B-B14F-4D97-AF65-F5344CB8AC3E}">
        <p14:creationId xmlns:p14="http://schemas.microsoft.com/office/powerpoint/2010/main" val="2188576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Reflectance / Transmittance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6189133" cy="3581400"/>
          </a:xfrm>
        </p:spPr>
        <p:txBody>
          <a:bodyPr/>
          <a:lstStyle/>
          <a:p>
            <a:r>
              <a:rPr lang="en-US" dirty="0" smtClean="0"/>
              <a:t>R – single reflectance</a:t>
            </a:r>
          </a:p>
          <a:p>
            <a:pPr lvl="1"/>
            <a:r>
              <a:rPr lang="en-US" dirty="0" smtClean="0"/>
              <a:t>Responsible for specular primary highlights</a:t>
            </a:r>
          </a:p>
          <a:p>
            <a:r>
              <a:rPr lang="en-US" dirty="0" smtClean="0"/>
              <a:t>TT – double transmittance</a:t>
            </a:r>
          </a:p>
          <a:p>
            <a:pPr lvl="1"/>
            <a:r>
              <a:rPr lang="en-US" dirty="0" smtClean="0"/>
              <a:t>Forward scattering; lighter color hair is brighter when lit from behind (light goes through hair fiber)</a:t>
            </a:r>
          </a:p>
          <a:p>
            <a:r>
              <a:rPr lang="en-US" dirty="0" smtClean="0"/>
              <a:t>TRT – transmittance-reflectance-transmittance</a:t>
            </a:r>
          </a:p>
          <a:p>
            <a:pPr lvl="1"/>
            <a:r>
              <a:rPr lang="en-US" dirty="0" smtClean="0"/>
              <a:t>Secondary lighting; weaker than specular, but creates diffuse gradient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733" y="2282008"/>
            <a:ext cx="4185177" cy="3585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053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Longitudinal Scattering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4690533" cy="3581400"/>
          </a:xfrm>
        </p:spPr>
        <p:txBody>
          <a:bodyPr/>
          <a:lstStyle/>
          <a:p>
            <a:r>
              <a:rPr lang="en-US" dirty="0" smtClean="0"/>
              <a:t>Hair fiber modeled as a cylindrical shape</a:t>
            </a:r>
          </a:p>
          <a:p>
            <a:r>
              <a:rPr lang="en-US" dirty="0" smtClean="0"/>
              <a:t>Alpha value</a:t>
            </a:r>
          </a:p>
          <a:p>
            <a:pPr lvl="1"/>
            <a:r>
              <a:rPr lang="en-US" dirty="0" smtClean="0"/>
              <a:t>Longitudinal shift of light ray due to conic shape of hair fiber</a:t>
            </a:r>
          </a:p>
          <a:p>
            <a:r>
              <a:rPr lang="en-US" dirty="0" smtClean="0"/>
              <a:t>Beta value</a:t>
            </a:r>
          </a:p>
          <a:p>
            <a:pPr lvl="1"/>
            <a:r>
              <a:rPr lang="en-US" dirty="0" smtClean="0"/>
              <a:t>Longitudinal deflection out of specular cone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8673" y="2171700"/>
            <a:ext cx="5345422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201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Azimuthal Scattering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0734" y="2286000"/>
            <a:ext cx="5952066" cy="3581400"/>
          </a:xfrm>
        </p:spPr>
        <p:txBody>
          <a:bodyPr/>
          <a:lstStyle/>
          <a:p>
            <a:r>
              <a:rPr lang="en-US" dirty="0" smtClean="0"/>
              <a:t>Hair fiber modeled with circular cross section</a:t>
            </a:r>
          </a:p>
          <a:p>
            <a:r>
              <a:rPr lang="en-US" dirty="0" smtClean="0"/>
              <a:t>Azimuthal offset h</a:t>
            </a:r>
          </a:p>
          <a:p>
            <a:pPr lvl="1"/>
            <a:r>
              <a:rPr lang="en-US" dirty="0" smtClean="0"/>
              <a:t>Offset from center of circle; where light ray hits</a:t>
            </a:r>
          </a:p>
          <a:p>
            <a:r>
              <a:rPr lang="en-US" dirty="0" smtClean="0"/>
              <a:t>Approaches for value h</a:t>
            </a:r>
          </a:p>
          <a:p>
            <a:pPr lvl="1"/>
            <a:r>
              <a:rPr lang="en-US" dirty="0" smtClean="0"/>
              <a:t>Randomized h</a:t>
            </a:r>
          </a:p>
          <a:p>
            <a:pPr lvl="1"/>
            <a:r>
              <a:rPr lang="en-US" dirty="0" smtClean="0"/>
              <a:t>Fixed 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285999"/>
            <a:ext cx="3520650" cy="328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804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– changing beta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765300"/>
            <a:ext cx="9601200" cy="406400"/>
          </a:xfrm>
        </p:spPr>
        <p:txBody>
          <a:bodyPr/>
          <a:lstStyle/>
          <a:p>
            <a:r>
              <a:rPr lang="en-US" dirty="0" smtClean="0"/>
              <a:t>Beta – longitudinal deflection out of specular cone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734" y="2497667"/>
            <a:ext cx="2760133" cy="27601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1267" y="2497666"/>
            <a:ext cx="2760133" cy="27601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3801" y="2497667"/>
            <a:ext cx="2760133" cy="276013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854200" y="5399101"/>
            <a:ext cx="248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alpha = 0.1; beta = 0.1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916733" y="5399099"/>
            <a:ext cx="248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alpha = 0.1; beta = 0.2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979266" y="5399099"/>
            <a:ext cx="248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alpha = 0.1; beta = 0.2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556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– changing 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765300"/>
            <a:ext cx="9601200" cy="406400"/>
          </a:xfrm>
        </p:spPr>
        <p:txBody>
          <a:bodyPr/>
          <a:lstStyle/>
          <a:p>
            <a:r>
              <a:rPr lang="en-US" dirty="0" smtClean="0"/>
              <a:t>h – offset from center of circular cross section in azimuthal plane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939608" y="4234614"/>
            <a:ext cx="963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 = 0.4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448" y="2191349"/>
            <a:ext cx="1961660" cy="196166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1172" y="2171700"/>
            <a:ext cx="1961660" cy="196166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1896" y="2171700"/>
            <a:ext cx="1961660" cy="196166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8210332" y="4240874"/>
            <a:ext cx="963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 = 0.5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481056" y="4234614"/>
            <a:ext cx="963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 = 0.6</a:t>
            </a:r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5000" y="2171700"/>
            <a:ext cx="4316968" cy="4316968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1371600" y="6488668"/>
            <a:ext cx="3260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randomized h, notice the noise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226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– scaling R component with variable 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123414"/>
            <a:ext cx="9601200" cy="983853"/>
          </a:xfrm>
        </p:spPr>
        <p:txBody>
          <a:bodyPr>
            <a:normAutofit/>
          </a:bodyPr>
          <a:lstStyle/>
          <a:p>
            <a:r>
              <a:rPr lang="en-US" dirty="0" smtClean="0"/>
              <a:t>R component – primary specular component</a:t>
            </a:r>
          </a:p>
          <a:p>
            <a:r>
              <a:rPr lang="en-US" dirty="0" smtClean="0"/>
              <a:t>R here is scaled by 10e19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481995" y="5982494"/>
            <a:ext cx="885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 = 0.6</a:t>
            </a:r>
            <a:endParaRPr lang="en-US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798" y="3114014"/>
            <a:ext cx="2861733" cy="2861733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599" y="3114014"/>
            <a:ext cx="2861733" cy="2861733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2999" y="3114014"/>
            <a:ext cx="2861733" cy="2861733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5661796" y="5985921"/>
            <a:ext cx="1026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 = 0.61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8710429" y="5982494"/>
            <a:ext cx="1153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 = 0.616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546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– changing colors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617133"/>
            <a:ext cx="9601200" cy="440267"/>
          </a:xfrm>
        </p:spPr>
        <p:txBody>
          <a:bodyPr/>
          <a:lstStyle/>
          <a:p>
            <a:r>
              <a:rPr lang="en-US" dirty="0" smtClean="0"/>
              <a:t>Absorption coefficient – dictates hair color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536" y="2861733"/>
            <a:ext cx="2630731" cy="26307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4804" y="2861733"/>
            <a:ext cx="2630731" cy="263073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072" y="2861733"/>
            <a:ext cx="2630731" cy="263073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1340" y="2861734"/>
            <a:ext cx="2630731" cy="2630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416385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23</TotalTime>
  <Words>249</Words>
  <Application>Microsoft Office PowerPoint</Application>
  <PresentationFormat>Widescreen</PresentationFormat>
  <Paragraphs>45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Consolas</vt:lpstr>
      <vt:lpstr>Franklin Gothic Book</vt:lpstr>
      <vt:lpstr>Crop</vt:lpstr>
      <vt:lpstr>Hair Rendering with Mitsuba</vt:lpstr>
      <vt:lpstr>Background</vt:lpstr>
      <vt:lpstr>Reflectance / Transmittance Components</vt:lpstr>
      <vt:lpstr>Longitudinal Scattering</vt:lpstr>
      <vt:lpstr>Azimuthal Scattering</vt:lpstr>
      <vt:lpstr>Results – changing beta</vt:lpstr>
      <vt:lpstr>Results – changing h</vt:lpstr>
      <vt:lpstr>Results – scaling R component with variable h</vt:lpstr>
      <vt:lpstr>Results – changing colors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Hair Rendering with Mitsuba</dc:title>
  <dc:creator>Quan Huynh</dc:creator>
  <cp:lastModifiedBy>Quan Huynh</cp:lastModifiedBy>
  <cp:revision>3</cp:revision>
  <dcterms:created xsi:type="dcterms:W3CDTF">2017-05-03T10:33:26Z</dcterms:created>
  <dcterms:modified xsi:type="dcterms:W3CDTF">2017-05-03T10:56:42Z</dcterms:modified>
</cp:coreProperties>
</file>

<file path=docProps/thumbnail.jpeg>
</file>